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4" r:id="rId16"/>
    <p:sldId id="281" r:id="rId17"/>
    <p:sldId id="275" r:id="rId18"/>
    <p:sldId id="276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571480"/>
            <a:ext cx="607223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</a:rPr>
              <a:t>ГКОУ «Специальная (коррекционная) общеобразовательная </a:t>
            </a:r>
            <a:r>
              <a:rPr lang="ru-RU" sz="1600" b="0" dirty="0" smtClean="0">
                <a:solidFill>
                  <a:schemeClr val="tx1"/>
                </a:solidFill>
              </a:rPr>
              <a:t/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школа-интернат </a:t>
            </a:r>
            <a:r>
              <a:rPr lang="ru-RU" sz="1600" b="0" dirty="0" smtClean="0">
                <a:solidFill>
                  <a:schemeClr val="tx1"/>
                </a:solidFill>
              </a:rPr>
              <a:t>№ 1</a:t>
            </a:r>
            <a:r>
              <a:rPr lang="ru-RU" sz="1600" b="0" dirty="0" smtClean="0">
                <a:solidFill>
                  <a:schemeClr val="tx1"/>
                </a:solidFill>
              </a:rPr>
              <a:t>»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г. </a:t>
            </a:r>
            <a:r>
              <a:rPr lang="ru-RU" sz="1600" b="0" dirty="0" smtClean="0">
                <a:solidFill>
                  <a:schemeClr val="tx1"/>
                </a:solidFill>
              </a:rPr>
              <a:t>Железноводск</a:t>
            </a:r>
            <a:r>
              <a:rPr lang="ru-RU" sz="1800" b="0" dirty="0" smtClean="0">
                <a:solidFill>
                  <a:srgbClr val="0070C0"/>
                </a:solidFill>
              </a:rPr>
              <a:t/>
            </a:r>
            <a:br>
              <a:rPr lang="ru-RU" sz="1800" b="0" dirty="0" smtClean="0">
                <a:solidFill>
                  <a:srgbClr val="0070C0"/>
                </a:solidFill>
              </a:rPr>
            </a:br>
            <a:r>
              <a:rPr lang="ru-RU" sz="1800" b="0" dirty="0" smtClean="0">
                <a:solidFill>
                  <a:srgbClr val="0070C0"/>
                </a:solidFill>
              </a:rPr>
              <a:t/>
            </a:r>
            <a:br>
              <a:rPr lang="ru-RU" sz="1800" b="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/>
            </a:r>
            <a:br>
              <a:rPr lang="ru-RU" sz="1800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Консультация для педагогов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«Что такое артикуляционная гимнастика и для чего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она нужна?»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5357826"/>
            <a:ext cx="3214710" cy="785818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</a:rPr>
              <a:t>Учитель-логопед высшей квалификационной категории, </a:t>
            </a:r>
            <a:r>
              <a:rPr lang="ru-RU" b="0" dirty="0" err="1" smtClean="0">
                <a:solidFill>
                  <a:schemeClr val="tx1"/>
                </a:solidFill>
              </a:rPr>
              <a:t>Гузий</a:t>
            </a:r>
            <a:r>
              <a:rPr lang="ru-RU" b="0" dirty="0" smtClean="0">
                <a:solidFill>
                  <a:schemeClr val="tx1"/>
                </a:solidFill>
              </a:rPr>
              <a:t> </a:t>
            </a:r>
            <a:r>
              <a:rPr lang="ru-RU" b="0" dirty="0" smtClean="0">
                <a:solidFill>
                  <a:schemeClr val="tx1"/>
                </a:solidFill>
              </a:rPr>
              <a:t>М</a:t>
            </a:r>
            <a:r>
              <a:rPr lang="ru-RU" b="0" dirty="0" smtClean="0">
                <a:solidFill>
                  <a:schemeClr val="tx1"/>
                </a:solidFill>
              </a:rPr>
              <a:t>ария </a:t>
            </a:r>
            <a:r>
              <a:rPr lang="ru-RU" b="0" dirty="0" smtClean="0">
                <a:solidFill>
                  <a:schemeClr val="tx1"/>
                </a:solidFill>
              </a:rPr>
              <a:t>А</a:t>
            </a:r>
            <a:r>
              <a:rPr lang="ru-RU" b="0" dirty="0" smtClean="0">
                <a:solidFill>
                  <a:schemeClr val="tx1"/>
                </a:solidFill>
              </a:rPr>
              <a:t>натольевна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709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071942"/>
            <a:ext cx="2501547" cy="216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CC0000"/>
                </a:solidFill>
              </a:rPr>
              <a:t>«ЧАСИКИ»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000125"/>
            <a:ext cx="8229600" cy="71437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8436" name="Picture 7" descr="__14970"/>
          <p:cNvPicPr>
            <a:picLocks noChangeAspect="1" noChangeArrowheads="1"/>
          </p:cNvPicPr>
          <p:nvPr/>
        </p:nvPicPr>
        <p:blipFill>
          <a:blip r:embed="rId2" cstate="print"/>
          <a:srcRect t="1421" r="8871" b="6660"/>
          <a:stretch>
            <a:fillRect/>
          </a:stretch>
        </p:blipFill>
        <p:spPr bwMode="auto">
          <a:xfrm>
            <a:off x="500063" y="1643063"/>
            <a:ext cx="807243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CC00CC"/>
                </a:solidFill>
              </a:rPr>
              <a:t>«КАЧЕЛИ»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7858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1268" name="Picture 7" descr="__1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80010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«ЧИСТИМ ЗУБКИ»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00125"/>
            <a:ext cx="8229600" cy="9286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8196" name="Picture 7" descr="__19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2041525"/>
            <a:ext cx="7572375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6600FF"/>
                </a:solidFill>
              </a:rPr>
              <a:t>«МАЛЯР»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1000125"/>
            <a:ext cx="8229600" cy="7143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2292" name="Picture 7" descr="__124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54188"/>
            <a:ext cx="84296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00B0F0"/>
                </a:solidFill>
              </a:rPr>
              <a:t>«ЧАШЕЧКА»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2144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1800" dirty="0" smtClean="0"/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9460" name="Picture 7" descr="__45202"/>
          <p:cNvPicPr>
            <a:picLocks noChangeAspect="1" noChangeArrowheads="1"/>
          </p:cNvPicPr>
          <p:nvPr/>
        </p:nvPicPr>
        <p:blipFill>
          <a:blip r:embed="rId2" cstate="print"/>
          <a:srcRect l="2521" t="6985" r="2521" b="14417"/>
          <a:stretch>
            <a:fillRect/>
          </a:stretch>
        </p:blipFill>
        <p:spPr bwMode="auto">
          <a:xfrm>
            <a:off x="428625" y="2071688"/>
            <a:ext cx="821531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66"/>
                </a:solidFill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10715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1800" smtClean="0"/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75723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5.infourok.ru/uploads/ex/08e9/000a1b08-cfdb79ab/hello_html_23de85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98" y="571480"/>
            <a:ext cx="7523511" cy="5646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__9335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2071688"/>
            <a:ext cx="6858000" cy="4786312"/>
          </a:xfr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2500313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«ГРИБОК»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br>
              <a:rPr lang="ru-RU" sz="1800" dirty="0" smtClean="0"/>
            </a:b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2" name="Picture 4" descr="http://fs.nashaucheba.ru/tw_files2/urls_3/1579/d-1578959/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4" name="Picture 6" descr="http://i.ytimg.com/vi/MWXeU0EoVJI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4360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по которым необходимо заниматься артикуляционной гимнастикой: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285860"/>
            <a:ext cx="67866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своевременным занятиям артикуляционной гимнастикой и упражнениям по развитию речевого слуха некоторые дети сами могут научиться говорить чисто и правильно, без помощи специалиста.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 сложными нарушениями звукопроизношения смогут быстрее преодолеть свои речевые дефекты, когда с ним начнет заниматься логопед: их мышцы уже будут подготовлены.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очень полезна также детям с правильным, но вялым звукопроизношением, про которых говорят, что у них «каша во рту».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артикуляционной гимнастикой позволят всем – и детям и взрослым – научиться говорить правильно, четко и красиво.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285860"/>
            <a:ext cx="69294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Артикуляционная гимнастика </a:t>
            </a:r>
            <a:r>
              <a:rPr lang="ru-RU" sz="28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-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</a:rPr>
              <a:t>это комплекс специальных упражнений для тренировки органов артикуляции (губ, щек, языка, нижней челюсти), необходимых для правильного звукопроизношения.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500174"/>
            <a:ext cx="6858048" cy="192882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Рекомендации к проведению упражнений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Сначала упражнения надо выполнять медленно, сидя перед зеркалом, так как ребенку необходим зрительный контроль. После того как ребенок немного освоится, зеркало можно убрать.</a:t>
            </a:r>
            <a:endParaRPr lang="ru-RU" sz="2400" dirty="0" smtClean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Затем темп упражнений можно увеличить и выполнять их под счет. Но при этом нужно следить, чтобы упражнения выполнялись точно и плавно.</a:t>
            </a:r>
            <a:endParaRPr lang="ru-RU" sz="2400" dirty="0" smtClean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pPr marL="742950" lvl="1" indent="-285750">
              <a:spcAft>
                <a:spcPts val="0"/>
              </a:spcAft>
              <a:buFont typeface="Symbol"/>
              <a:buChar char=""/>
              <a:tabLst>
                <a:tab pos="180340" algn="l"/>
              </a:tabLst>
            </a:pPr>
            <a:r>
              <a:rPr lang="ru-RU" sz="2400" dirty="0" smtClean="0">
                <a:solidFill>
                  <a:srgbClr val="002060"/>
                </a:solidFill>
                <a:latin typeface="Cambria" panose="02040503050406030204" pitchFamily="18" charset="0"/>
                <a:ea typeface="Times New Roman"/>
                <a:cs typeface="Times New Roman"/>
              </a:rPr>
              <a:t>Выполнять упражнения необходимо каждый день в течение 5-7 минут, в зависимости от возраста и усидчивости.</a:t>
            </a:r>
            <a:endParaRPr lang="ru-RU" sz="2400" dirty="0" smtClean="0">
              <a:solidFill>
                <a:srgbClr val="002060"/>
              </a:solidFill>
              <a:latin typeface="Cambria" panose="020405030504060302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их выполнения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94" y="1551967"/>
            <a:ext cx="4461408" cy="4520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.podelise.ru/tw_files2/urls_35/2/d-1793/1793_html_md035c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95423"/>
            <a:ext cx="7572428" cy="50768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836712"/>
            <a:ext cx="80312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Улыбнуться, с напряжением обнажив сомкнутые зубы</a:t>
            </a:r>
            <a:endParaRPr lang="ru-RU" sz="2800" dirty="0"/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23528" y="260648"/>
            <a:ext cx="8229600" cy="65405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«Улыбка</a:t>
            </a: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" descr="__386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62138"/>
            <a:ext cx="7715278" cy="495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«Трубочка»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428625" y="928688"/>
            <a:ext cx="8229600" cy="1071562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dirty="0" smtClean="0"/>
              <a:t> Губы и зубы сомкнуты. С напряжением вытянуть губы вперед трубочкой. Удерживать их в таком положении на счет до пяти.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200" b="1" cap="none" dirty="0" smtClean="0">
                <a:solidFill>
                  <a:srgbClr val="FF0000"/>
                </a:solidFill>
              </a:rPr>
              <a:t>«Улыбка» - </a:t>
            </a:r>
            <a:r>
              <a:rPr lang="ru-RU" sz="3200" b="1" dirty="0" smtClean="0">
                <a:solidFill>
                  <a:srgbClr val="FF0000"/>
                </a:solidFill>
              </a:rPr>
              <a:t>«Трубочка»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cap="none" dirty="0" smtClean="0">
                <a:solidFill>
                  <a:srgbClr val="FF0000"/>
                </a:solidFill>
              </a:rPr>
              <a:t/>
            </a:r>
            <a:br>
              <a:rPr lang="ru-RU" sz="3200" b="1" cap="none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4" name="Picture 2" descr="http://lib.podelise.ru/tw_files2/urls_35/2/d-1793/1793_html_md035cb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425839" cy="3114684"/>
          </a:xfrm>
          <a:prstGeom prst="rect">
            <a:avLst/>
          </a:prstGeom>
          <a:noFill/>
        </p:spPr>
      </p:pic>
      <p:pic>
        <p:nvPicPr>
          <p:cNvPr id="5" name="Picture 7" descr="__386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4462185" cy="30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714356"/>
            <a:ext cx="7715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Поочерёдное выполнение упражнений «Улыбочка» и «Трубочка» (8 - 10 раз). По указанию взрослого («Улыбочка» - «Трубочка» - «Улыбочка» - «Трубочка» - ... и т.д.) ребёнок выполняет соответствующее упражнение.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5429288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«лопаточка»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359"/>
          <a:stretch/>
        </p:blipFill>
        <p:spPr bwMode="auto">
          <a:xfrm>
            <a:off x="1071537" y="2143116"/>
            <a:ext cx="338120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5072066" y="2357430"/>
            <a:ext cx="292895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37490" algn="ctr">
              <a:lnSpc>
                <a:spcPct val="115000"/>
              </a:lnSpc>
              <a:spcAft>
                <a:spcPts val="1000"/>
              </a:spcAft>
            </a:pPr>
            <a:r>
              <a:rPr lang="ru-RU" i="1" dirty="0" smtClean="0">
                <a:latin typeface="Cambria" panose="02040503050406030204" pitchFamily="18" charset="0"/>
                <a:ea typeface="Times New Roman"/>
              </a:rPr>
              <a:t>Описание упражнения</a:t>
            </a:r>
            <a:r>
              <a:rPr lang="ru-RU" dirty="0" smtClean="0">
                <a:latin typeface="Cambria" panose="02040503050406030204" pitchFamily="18" charset="0"/>
                <a:ea typeface="Times New Roman"/>
              </a:rPr>
              <a:t>:  </a:t>
            </a:r>
            <a:r>
              <a:rPr lang="ru-RU" dirty="0" smtClean="0">
                <a:latin typeface="Cambria" panose="02040503050406030204" pitchFamily="18" charset="0"/>
                <a:ea typeface="Times New Roman"/>
                <a:cs typeface="Times New Roman"/>
              </a:rPr>
              <a:t>улыбнуться, открыть рот, положить широкий язык на нижнюю губу и удерживать его неподвижно под счёт взрослого до пяти; потом до десяти.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757242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«Иголочка»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Приоткрыть рот, слегка высунуть язык изо рта. Сделать его узким («как иголочка»), удерживать в таком положении под счёт до 5-10.</a:t>
            </a:r>
            <a:br>
              <a:rPr lang="ru-RU" sz="20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290" name="AutoShape 2" descr="https://s1.slide-share.ru/s_slide/cd06d7188e5ef906411948c4698168c5/8347f48b-bb94-429c-b630-04731c1a859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s1.slide-share.ru/s_slide/cd06d7188e5ef906411948c4698168c5/8347f48b-bb94-429c-b630-04731c1a8594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s1.slide-share.ru/s_slide/cd06d7188e5ef906411948c4698168c5/8347f48b-bb94-429c-b630-04731c1a859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s://i06.fotocdn.net/s120/048b61adfa9f8748/public_pin_l/2747504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7902829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540</Words>
  <PresentationFormat>Экран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ГКОУ «Специальная (коррекционная) общеобразовательная  школа-интернат № 1» г. Железноводск    Консультация для педагогов «Что такое артикуляционная гимнастика и для чего  она нужна?»</vt:lpstr>
      <vt:lpstr>Слайд 2</vt:lpstr>
      <vt:lpstr>Рекомендации к проведению упражнений</vt:lpstr>
      <vt:lpstr>Артикуляционные упражнения  и методика их выполнения</vt:lpstr>
      <vt:lpstr>Слайд 5</vt:lpstr>
      <vt:lpstr>«Трубочка»</vt:lpstr>
      <vt:lpstr>«Улыбка» - «Трубочка»  </vt:lpstr>
      <vt:lpstr>«лопаточка»</vt:lpstr>
      <vt:lpstr>    «Иголочка»  Приоткрыть рот, слегка высунуть язык изо рта. Сделать его узким («как иголочка»), удерживать в таком положении под счёт до 5-10. </vt:lpstr>
      <vt:lpstr>«ЧАСИКИ»</vt:lpstr>
      <vt:lpstr>«КАЧЕЛИ»</vt:lpstr>
      <vt:lpstr>«ЧИСТИМ ЗУБКИ»</vt:lpstr>
      <vt:lpstr>«МАЛЯР»</vt:lpstr>
      <vt:lpstr>«ЧАШЕЧКА»</vt:lpstr>
      <vt:lpstr>«ВКУСНОЕ ВАРЕНЬЕ»</vt:lpstr>
      <vt:lpstr>Слайд 16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 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ГКОУ «Специальная (коррекционная) общеобразовательная школа-интернат № 1»    Консультация для педагогов «Что такое артикуляционная гимнастика и для чего  она нужна?»</dc:title>
  <dc:creator>Пользователь PEGATRON</dc:creator>
  <cp:lastModifiedBy>Пользователь PEGATRON</cp:lastModifiedBy>
  <cp:revision>24</cp:revision>
  <dcterms:created xsi:type="dcterms:W3CDTF">2022-02-07T06:05:03Z</dcterms:created>
  <dcterms:modified xsi:type="dcterms:W3CDTF">2022-02-07T09:44:52Z</dcterms:modified>
</cp:coreProperties>
</file>